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09d0289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09d0289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809d0289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809d0289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809d028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809d0289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809d0289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809d0289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809d0289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809d0289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809d029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809d029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89b48618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89b48618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89b48618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89b48618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809d029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809d029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809d029c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809d029c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809d028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809d028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809d029c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809d029c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809d029c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809d029c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819a3f2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819a3f2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819a3f2b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819a3f2b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819a3f2b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819a3f2b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89d6044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89d6044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819a3f2b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819a3f2b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819a3f2b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819a3f2b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819a3f2b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819a3f2b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819a3f2b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819a3f2b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f809d0289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f809d028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819a3f2b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819a3f2b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819a3f2b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819a3f2b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809d0289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809d0289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809d028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809d028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809d028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809d028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809d0289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809d0289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809d0289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809d0289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809d028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809d028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nv-tlabs/datasetGAN_release/blob/d9564d4d2f338eaad78132192b865b6cc1e26cac/datasetGAN/train_interpreter.py#L13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26.png"/><Relationship Id="rId8"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DatasetGAN: Efficient Labeled Data Factory with Minimal Human Effort</a:t>
            </a:r>
            <a:endParaRPr/>
          </a:p>
        </p:txBody>
      </p:sp>
      <p:sp>
        <p:nvSpPr>
          <p:cNvPr id="55" name="Google Shape;55;p13"/>
          <p:cNvSpPr txBox="1"/>
          <p:nvPr>
            <p:ph idx="1" type="subTitle"/>
          </p:nvPr>
        </p:nvSpPr>
        <p:spPr>
          <a:xfrm>
            <a:off x="311700" y="2834125"/>
            <a:ext cx="8520600" cy="18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666666"/>
                </a:solidFill>
              </a:rPr>
              <a:t>Илюхов Алексе</a:t>
            </a:r>
            <a:r>
              <a:rPr lang="en" sz="2200">
                <a:solidFill>
                  <a:srgbClr val="666666"/>
                </a:solidFill>
              </a:rPr>
              <a:t>й</a:t>
            </a:r>
            <a:endParaRPr sz="2200">
              <a:solidFill>
                <a:srgbClr val="666666"/>
              </a:solidFill>
            </a:endParaRPr>
          </a:p>
          <a:p>
            <a:pPr indent="0" lvl="0" marL="0" rtl="0" algn="ctr">
              <a:spcBef>
                <a:spcPts val="0"/>
              </a:spcBef>
              <a:spcAft>
                <a:spcPts val="0"/>
              </a:spcAft>
              <a:buClr>
                <a:schemeClr val="dk1"/>
              </a:buClr>
              <a:buSzPts val="1100"/>
              <a:buFont typeface="Arial"/>
              <a:buNone/>
            </a:pPr>
            <a:r>
              <a:rPr lang="en" sz="2200">
                <a:solidFill>
                  <a:srgbClr val="666666"/>
                </a:solidFill>
              </a:rPr>
              <a:t>Гришанин Виктор</a:t>
            </a:r>
            <a:endParaRPr sz="2200">
              <a:solidFill>
                <a:srgbClr val="666666"/>
              </a:solidFill>
            </a:endParaRPr>
          </a:p>
          <a:p>
            <a:pPr indent="0" lvl="0" marL="0" rtl="0" algn="ctr">
              <a:spcBef>
                <a:spcPts val="0"/>
              </a:spcBef>
              <a:spcAft>
                <a:spcPts val="0"/>
              </a:spcAft>
              <a:buNone/>
            </a:pPr>
            <a:r>
              <a:rPr lang="en" sz="2200">
                <a:solidFill>
                  <a:srgbClr val="666666"/>
                </a:solidFill>
              </a:rPr>
              <a:t>Исаев Сергей</a:t>
            </a:r>
            <a:endParaRPr sz="2200">
              <a:solidFill>
                <a:srgbClr val="666666"/>
              </a:solidFill>
            </a:endParaRPr>
          </a:p>
          <a:p>
            <a:pPr indent="0" lvl="0" marL="0" rtl="0" algn="ctr">
              <a:spcBef>
                <a:spcPts val="0"/>
              </a:spcBef>
              <a:spcAft>
                <a:spcPts val="0"/>
              </a:spcAft>
              <a:buNone/>
            </a:pPr>
            <a:r>
              <a:rPr lang="en" sz="2200">
                <a:solidFill>
                  <a:srgbClr val="666666"/>
                </a:solidFill>
              </a:rPr>
              <a:t>Виноградова Дарья</a:t>
            </a:r>
            <a:endParaRPr sz="2200">
              <a:solidFill>
                <a:srgbClr val="666666"/>
              </a:solidFill>
            </a:endParaRPr>
          </a:p>
          <a:p>
            <a:pPr indent="0" lvl="0" marL="0" rtl="0" algn="ctr">
              <a:spcBef>
                <a:spcPts val="0"/>
              </a:spcBef>
              <a:spcAft>
                <a:spcPts val="0"/>
              </a:spcAft>
              <a:buNone/>
            </a:pPr>
            <a:r>
              <a:rPr lang="en" sz="2200">
                <a:solidFill>
                  <a:srgbClr val="666666"/>
                </a:solidFill>
              </a:rPr>
              <a:t>13 октября 2021</a:t>
            </a:r>
            <a:endParaRPr sz="2200">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Оптимизация обучения</a:t>
            </a:r>
            <a:endParaRPr/>
          </a:p>
        </p:txBody>
      </p:sp>
      <p:sp>
        <p:nvSpPr>
          <p:cNvPr id="114" name="Google Shape;114;p22"/>
          <p:cNvSpPr txBox="1"/>
          <p:nvPr>
            <p:ph idx="1" type="body"/>
          </p:nvPr>
        </p:nvSpPr>
        <p:spPr>
          <a:xfrm>
            <a:off x="311700" y="1152475"/>
            <a:ext cx="5775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Мы не можем за раз обучить модель на всех признаках для всех пикселей, потому что размерность слишком большая (256х256х5056 или больше), поэтому выбираем случайные пиксели. При этом следим, чтобы каждый из размеченных классов обязательно был представлен</a:t>
            </a:r>
            <a:endParaRPr/>
          </a:p>
          <a:p>
            <a:pPr indent="0" lvl="0" marL="0" rtl="0" algn="l">
              <a:spcBef>
                <a:spcPts val="1200"/>
              </a:spcBef>
              <a:spcAft>
                <a:spcPts val="1200"/>
              </a:spcAft>
              <a:buNone/>
            </a:pPr>
            <a:r>
              <a:t/>
            </a:r>
            <a:endParaRPr/>
          </a:p>
        </p:txBody>
      </p:sp>
      <p:pic>
        <p:nvPicPr>
          <p:cNvPr id="115" name="Google Shape;115;p22"/>
          <p:cNvPicPr preferRelativeResize="0"/>
          <p:nvPr/>
        </p:nvPicPr>
        <p:blipFill>
          <a:blip r:embed="rId3">
            <a:alphaModFix/>
          </a:blip>
          <a:stretch>
            <a:fillRect/>
          </a:stretch>
        </p:blipFill>
        <p:spPr>
          <a:xfrm>
            <a:off x="6653525" y="330775"/>
            <a:ext cx="2029100" cy="448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Классификаторы</a:t>
            </a:r>
            <a:endParaRPr/>
          </a:p>
        </p:txBody>
      </p:sp>
      <p:sp>
        <p:nvSpPr>
          <p:cNvPr id="121" name="Google Shape;121;p23"/>
          <p:cNvSpPr txBox="1"/>
          <p:nvPr>
            <p:ph idx="1" type="body"/>
          </p:nvPr>
        </p:nvSpPr>
        <p:spPr>
          <a:xfrm>
            <a:off x="2760500" y="1152475"/>
            <a:ext cx="6071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Попиксельные классификаторы это просто полносвязные сетки, которые используют одни и те же веса для каждого пикселя</a:t>
            </a:r>
            <a:endParaRPr/>
          </a:p>
          <a:p>
            <a:pPr indent="0" lvl="0" marL="0" rtl="0" algn="l">
              <a:spcBef>
                <a:spcPts val="1200"/>
              </a:spcBef>
              <a:spcAft>
                <a:spcPts val="0"/>
              </a:spcAft>
              <a:buNone/>
            </a:pPr>
            <a:r>
              <a:rPr lang="en"/>
              <a:t>Используем ансамбль классификаторов, чтобы сгладить шум </a:t>
            </a:r>
            <a:endParaRPr/>
          </a:p>
          <a:p>
            <a:pPr indent="0" lvl="0" marL="0" rtl="0" algn="l">
              <a:spcBef>
                <a:spcPts val="1200"/>
              </a:spcBef>
              <a:spcAft>
                <a:spcPts val="1200"/>
              </a:spcAft>
              <a:buNone/>
            </a:pPr>
            <a:r>
              <a:rPr lang="en"/>
              <a:t>Исходя из задачи выбираем лосс и способ работы с ансамблем</a:t>
            </a:r>
            <a:endParaRPr/>
          </a:p>
        </p:txBody>
      </p:sp>
      <p:pic>
        <p:nvPicPr>
          <p:cNvPr id="122" name="Google Shape;122;p23"/>
          <p:cNvPicPr preferRelativeResize="0"/>
          <p:nvPr/>
        </p:nvPicPr>
        <p:blipFill>
          <a:blip r:embed="rId3">
            <a:alphaModFix/>
          </a:blip>
          <a:stretch>
            <a:fillRect/>
          </a:stretch>
        </p:blipFill>
        <p:spPr>
          <a:xfrm>
            <a:off x="152400" y="1187700"/>
            <a:ext cx="2455700" cy="27681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Использование для генерации датасета</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28" name="Google Shape;12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Генерируем картинку с помощью генератора, генерируем разметку с помощью интерпретатора</a:t>
            </a:r>
            <a:endParaRPr/>
          </a:p>
          <a:p>
            <a:pPr indent="0" lvl="0" marL="0" rtl="0" algn="l">
              <a:spcBef>
                <a:spcPts val="1200"/>
              </a:spcBef>
              <a:spcAft>
                <a:spcPts val="0"/>
              </a:spcAft>
              <a:buNone/>
            </a:pPr>
            <a:r>
              <a:rPr lang="en"/>
              <a:t>Иногда StyleGAN может генерировать артефакты. Дискриминатор не всегда их замечает. Вместо него пытаемся найти шум с помощью ансамбля в интерпретаторе. Смотрим, насколько разные классы дают отдельные классификаторы</a:t>
            </a:r>
            <a:endParaRPr/>
          </a:p>
          <a:p>
            <a:pPr indent="0" lvl="0" marL="0" rtl="0" algn="l">
              <a:spcBef>
                <a:spcPts val="1200"/>
              </a:spcBef>
              <a:spcAft>
                <a:spcPts val="1200"/>
              </a:spcAft>
              <a:buNone/>
            </a:pPr>
            <a:r>
              <a:rPr lang="en"/>
              <a:t>Оставляем в выборке только те изображения, на которых метрика не слишком плохая, в статье это лучшие 90%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Преимущества подхода</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Можно сгенерировать очень большой датасет</a:t>
            </a:r>
            <a:endParaRPr/>
          </a:p>
          <a:p>
            <a:pPr indent="0" lvl="0" marL="0" rtl="0" algn="l">
              <a:spcBef>
                <a:spcPts val="1200"/>
              </a:spcBef>
              <a:spcAft>
                <a:spcPts val="1200"/>
              </a:spcAft>
              <a:buNone/>
            </a:pPr>
            <a:r>
              <a:rPr lang="en"/>
              <a:t>Для обучения интерпретатора нужно разметить очень небольшое число синтетических картинок, в статье это десятки изображений</a:t>
            </a:r>
            <a:endParaRPr/>
          </a:p>
        </p:txBody>
      </p:sp>
      <p:pic>
        <p:nvPicPr>
          <p:cNvPr id="135" name="Google Shape;135;p25"/>
          <p:cNvPicPr preferRelativeResize="0"/>
          <p:nvPr/>
        </p:nvPicPr>
        <p:blipFill>
          <a:blip r:embed="rId3">
            <a:alphaModFix/>
          </a:blip>
          <a:stretch>
            <a:fillRect/>
          </a:stretch>
        </p:blipFill>
        <p:spPr>
          <a:xfrm>
            <a:off x="977488" y="2571750"/>
            <a:ext cx="3777950" cy="2288625"/>
          </a:xfrm>
          <a:prstGeom prst="rect">
            <a:avLst/>
          </a:prstGeom>
          <a:noFill/>
          <a:ln>
            <a:noFill/>
          </a:ln>
        </p:spPr>
      </p:pic>
      <p:pic>
        <p:nvPicPr>
          <p:cNvPr id="136" name="Google Shape;136;p25"/>
          <p:cNvPicPr preferRelativeResize="0"/>
          <p:nvPr/>
        </p:nvPicPr>
        <p:blipFill>
          <a:blip r:embed="rId4">
            <a:alphaModFix/>
          </a:blip>
          <a:stretch>
            <a:fillRect/>
          </a:stretch>
        </p:blipFill>
        <p:spPr>
          <a:xfrm>
            <a:off x="4755438" y="2571750"/>
            <a:ext cx="3411074" cy="22886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Недостатки подхода</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На сгенерированных изображениях может быть меньше деталей</a:t>
            </a:r>
            <a:endParaRPr/>
          </a:p>
          <a:p>
            <a:pPr indent="0" lvl="0" marL="0" rtl="0" algn="l">
              <a:spcBef>
                <a:spcPts val="1200"/>
              </a:spcBef>
              <a:spcAft>
                <a:spcPts val="0"/>
              </a:spcAft>
              <a:buClr>
                <a:schemeClr val="dk1"/>
              </a:buClr>
              <a:buSzPts val="1100"/>
              <a:buFont typeface="Arial"/>
              <a:buNone/>
            </a:pPr>
            <a:r>
              <a:rPr lang="en"/>
              <a:t>Разметка может получиться хуже</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143" name="Google Shape;143;p26"/>
          <p:cNvPicPr preferRelativeResize="0"/>
          <p:nvPr/>
        </p:nvPicPr>
        <p:blipFill>
          <a:blip r:embed="rId3">
            <a:alphaModFix/>
          </a:blip>
          <a:stretch>
            <a:fillRect/>
          </a:stretch>
        </p:blipFill>
        <p:spPr>
          <a:xfrm>
            <a:off x="852175" y="2195900"/>
            <a:ext cx="7439625" cy="237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Рецензент</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Сильные и слабые стороны</a:t>
            </a:r>
            <a:endParaRPr/>
          </a:p>
        </p:txBody>
      </p:sp>
      <p:sp>
        <p:nvSpPr>
          <p:cNvPr id="154" name="Google Shape;154;p28"/>
          <p:cNvSpPr txBox="1"/>
          <p:nvPr>
            <p:ph idx="1" type="body"/>
          </p:nvPr>
        </p:nvSpPr>
        <p:spPr>
          <a:xfrm>
            <a:off x="311700" y="1904475"/>
            <a:ext cx="3999900" cy="26643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Актуальность					</a:t>
            </a:r>
            <a:endParaRPr sz="2100"/>
          </a:p>
          <a:p>
            <a:pPr indent="-361950" lvl="0" marL="457200" rtl="0" algn="l">
              <a:spcBef>
                <a:spcPts val="0"/>
              </a:spcBef>
              <a:spcAft>
                <a:spcPts val="0"/>
              </a:spcAft>
              <a:buSzPts val="2100"/>
              <a:buChar char="●"/>
            </a:pPr>
            <a:r>
              <a:rPr lang="en" sz="2100"/>
              <a:t>Новизна</a:t>
            </a:r>
            <a:endParaRPr sz="2100"/>
          </a:p>
        </p:txBody>
      </p:sp>
      <p:sp>
        <p:nvSpPr>
          <p:cNvPr id="155" name="Google Shape;155;p28"/>
          <p:cNvSpPr txBox="1"/>
          <p:nvPr>
            <p:ph idx="2" type="body"/>
          </p:nvPr>
        </p:nvSpPr>
        <p:spPr>
          <a:xfrm>
            <a:off x="4832400" y="1904575"/>
            <a:ext cx="3999900" cy="26643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Плохое описание некоторых алгоритмов</a:t>
            </a:r>
            <a:endParaRPr sz="2100"/>
          </a:p>
          <a:p>
            <a:pPr indent="-361950" lvl="0" marL="457200" rtl="0" algn="l">
              <a:spcBef>
                <a:spcPts val="0"/>
              </a:spcBef>
              <a:spcAft>
                <a:spcPts val="0"/>
              </a:spcAft>
              <a:buSzPts val="2100"/>
              <a:buChar char="●"/>
            </a:pPr>
            <a:r>
              <a:rPr lang="en" sz="2100"/>
              <a:t>Применимость</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Исследователь</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Общая информация о статье</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Статья 2021 года</a:t>
            </a:r>
            <a:endParaRPr/>
          </a:p>
          <a:p>
            <a:pPr indent="-342900" lvl="0" marL="457200" rtl="0" algn="l">
              <a:spcBef>
                <a:spcPts val="0"/>
              </a:spcBef>
              <a:spcAft>
                <a:spcPts val="0"/>
              </a:spcAft>
              <a:buSzPts val="1800"/>
              <a:buChar char="-"/>
            </a:pPr>
            <a:r>
              <a:rPr lang="en"/>
              <a:t>Представлена на CVPR 2021 в качестве Oral paper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Авторы</a:t>
            </a:r>
            <a:endParaRPr/>
          </a:p>
        </p:txBody>
      </p:sp>
      <p:sp>
        <p:nvSpPr>
          <p:cNvPr id="172" name="Google Shape;172;p31"/>
          <p:cNvSpPr txBox="1"/>
          <p:nvPr>
            <p:ph idx="1" type="body"/>
          </p:nvPr>
        </p:nvSpPr>
        <p:spPr>
          <a:xfrm>
            <a:off x="311700" y="1152475"/>
            <a:ext cx="5282100" cy="367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Всего 8 авторов, расскажу про первого в списке.</a:t>
            </a:r>
            <a:endParaRPr/>
          </a:p>
          <a:p>
            <a:pPr indent="-342900" lvl="0" marL="457200" rtl="0" algn="l">
              <a:spcBef>
                <a:spcPts val="1200"/>
              </a:spcBef>
              <a:spcAft>
                <a:spcPts val="0"/>
              </a:spcAft>
              <a:buSzPts val="1800"/>
              <a:buChar char="-"/>
            </a:pPr>
            <a:r>
              <a:rPr lang="en"/>
              <a:t>У автора 3 статей, все про CV.</a:t>
            </a:r>
            <a:endParaRPr/>
          </a:p>
          <a:p>
            <a:pPr indent="-342900" lvl="0" marL="457200" rtl="0" algn="l">
              <a:spcBef>
                <a:spcPts val="0"/>
              </a:spcBef>
              <a:spcAft>
                <a:spcPts val="0"/>
              </a:spcAft>
              <a:buSzPts val="1800"/>
              <a:buChar char="-"/>
            </a:pPr>
            <a:r>
              <a:rPr lang="en"/>
              <a:t>Самая похожая на статью из доклада вышла за год неё.</a:t>
            </a:r>
            <a:endParaRPr/>
          </a:p>
          <a:p>
            <a:pPr indent="-342900" lvl="0" marL="457200" rtl="0" algn="l">
              <a:spcBef>
                <a:spcPts val="0"/>
              </a:spcBef>
              <a:spcAft>
                <a:spcPts val="0"/>
              </a:spcAft>
              <a:buSzPts val="1800"/>
              <a:buChar char="-"/>
            </a:pPr>
            <a:r>
              <a:rPr lang="en"/>
              <a:t>В ней автор с помощью GAN синтезировал изображения трёхмерных объектов с разных ракурсов</a:t>
            </a:r>
            <a:endParaRPr/>
          </a:p>
        </p:txBody>
      </p:sp>
      <p:pic>
        <p:nvPicPr>
          <p:cNvPr id="173" name="Google Shape;173;p31"/>
          <p:cNvPicPr preferRelativeResize="0"/>
          <p:nvPr/>
        </p:nvPicPr>
        <p:blipFill>
          <a:blip r:embed="rId3">
            <a:alphaModFix/>
          </a:blip>
          <a:stretch>
            <a:fillRect/>
          </a:stretch>
        </p:blipFill>
        <p:spPr>
          <a:xfrm>
            <a:off x="5593800" y="445025"/>
            <a:ext cx="5089276" cy="1443825"/>
          </a:xfrm>
          <a:prstGeom prst="rect">
            <a:avLst/>
          </a:prstGeom>
          <a:noFill/>
          <a:ln>
            <a:noFill/>
          </a:ln>
        </p:spPr>
      </p:pic>
      <p:pic>
        <p:nvPicPr>
          <p:cNvPr id="174" name="Google Shape;174;p31"/>
          <p:cNvPicPr preferRelativeResize="0"/>
          <p:nvPr/>
        </p:nvPicPr>
        <p:blipFill>
          <a:blip r:embed="rId4">
            <a:alphaModFix/>
          </a:blip>
          <a:stretch>
            <a:fillRect/>
          </a:stretch>
        </p:blipFill>
        <p:spPr>
          <a:xfrm>
            <a:off x="5593800" y="1888850"/>
            <a:ext cx="3238500" cy="30677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DatasetGAN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339512" y="1568051"/>
            <a:ext cx="8464975" cy="2585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Конкуренты</a:t>
            </a:r>
            <a:endParaRPr/>
          </a:p>
        </p:txBody>
      </p:sp>
      <p:sp>
        <p:nvSpPr>
          <p:cNvPr id="180" name="Google Shape;180;p32"/>
          <p:cNvSpPr txBox="1"/>
          <p:nvPr>
            <p:ph idx="1" type="body"/>
          </p:nvPr>
        </p:nvSpPr>
        <p:spPr>
          <a:xfrm>
            <a:off x="311700" y="1152475"/>
            <a:ext cx="4647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На момент публикации уже была очень похожая работа, авторы указали её в related work.</a:t>
            </a:r>
            <a:endParaRPr/>
          </a:p>
          <a:p>
            <a:pPr indent="-342900" lvl="0" marL="457200" rtl="0" algn="l">
              <a:spcBef>
                <a:spcPts val="0"/>
              </a:spcBef>
              <a:spcAft>
                <a:spcPts val="0"/>
              </a:spcAft>
              <a:buSzPts val="1800"/>
              <a:buChar char="-"/>
            </a:pPr>
            <a:r>
              <a:rPr lang="en"/>
              <a:t>Вместо ансамбля простых классификаторов тут используют свёртки.</a:t>
            </a:r>
            <a:endParaRPr/>
          </a:p>
          <a:p>
            <a:pPr indent="-342900" lvl="0" marL="457200" rtl="0" algn="l">
              <a:spcBef>
                <a:spcPts val="0"/>
              </a:spcBef>
              <a:spcAft>
                <a:spcPts val="0"/>
              </a:spcAft>
              <a:buSzPts val="1800"/>
              <a:buChar char="-"/>
            </a:pPr>
            <a:r>
              <a:rPr lang="en"/>
              <a:t>Авторы утвержадают, что их подход лучше (доказательств не нашёл)</a:t>
            </a:r>
            <a:endParaRPr/>
          </a:p>
        </p:txBody>
      </p:sp>
      <p:pic>
        <p:nvPicPr>
          <p:cNvPr id="181" name="Google Shape;181;p32"/>
          <p:cNvPicPr preferRelativeResize="0"/>
          <p:nvPr/>
        </p:nvPicPr>
        <p:blipFill>
          <a:blip r:embed="rId3">
            <a:alphaModFix/>
          </a:blip>
          <a:stretch>
            <a:fillRect/>
          </a:stretch>
        </p:blipFill>
        <p:spPr>
          <a:xfrm>
            <a:off x="4959600" y="1113663"/>
            <a:ext cx="3879600" cy="2916166"/>
          </a:xfrm>
          <a:prstGeom prst="rect">
            <a:avLst/>
          </a:prstGeom>
          <a:noFill/>
          <a:ln>
            <a:noFill/>
          </a:ln>
        </p:spPr>
      </p:pic>
      <p:sp>
        <p:nvSpPr>
          <p:cNvPr id="182" name="Google Shape;182;p32"/>
          <p:cNvSpPr txBox="1"/>
          <p:nvPr/>
        </p:nvSpPr>
        <p:spPr>
          <a:xfrm>
            <a:off x="5399400" y="4029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https://arxiv.org/pdf/2006.10451.pdf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Ссылки на работу (целых 6 штучек)</a:t>
            </a:r>
            <a:endParaRPr/>
          </a:p>
        </p:txBody>
      </p:sp>
      <p:sp>
        <p:nvSpPr>
          <p:cNvPr id="188" name="Google Shape;18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В основном статью вставляют в related work, когда синтезируют что-то с помощью GAN</a:t>
            </a:r>
            <a:endParaRPr/>
          </a:p>
          <a:p>
            <a:pPr indent="-342900" lvl="0" marL="457200" rtl="0" algn="l">
              <a:spcBef>
                <a:spcPts val="0"/>
              </a:spcBef>
              <a:spcAft>
                <a:spcPts val="0"/>
              </a:spcAft>
              <a:buSzPts val="1800"/>
              <a:buChar char="-"/>
            </a:pPr>
            <a:r>
              <a:rPr lang="en"/>
              <a:t>Есть статья, в </a:t>
            </a:r>
            <a:r>
              <a:rPr lang="en"/>
              <a:t>которой</a:t>
            </a:r>
            <a:r>
              <a:rPr lang="en"/>
              <a:t> авторы с помощью GAN делают </a:t>
            </a:r>
            <a:r>
              <a:rPr lang="en"/>
              <a:t>сегментацию</a:t>
            </a:r>
            <a:r>
              <a:rPr lang="en"/>
              <a:t>, но unsupervised. Они заявляют, что их подход превосходит результаты статьи (нет)</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457200" lvl="0" marL="0" rtl="0" algn="l">
              <a:spcBef>
                <a:spcPts val="1200"/>
              </a:spcBef>
              <a:spcAft>
                <a:spcPts val="1200"/>
              </a:spcAft>
              <a:buNone/>
            </a:pPr>
            <a:r>
              <a:rPr lang="en"/>
              <a:t>https://arxiv.org/pdf/2107.12518.pdf</a:t>
            </a:r>
            <a:endParaRPr/>
          </a:p>
        </p:txBody>
      </p:sp>
      <p:pic>
        <p:nvPicPr>
          <p:cNvPr id="189" name="Google Shape;189;p33"/>
          <p:cNvPicPr preferRelativeResize="0"/>
          <p:nvPr/>
        </p:nvPicPr>
        <p:blipFill>
          <a:blip r:embed="rId3">
            <a:alphaModFix/>
          </a:blip>
          <a:stretch>
            <a:fillRect/>
          </a:stretch>
        </p:blipFill>
        <p:spPr>
          <a:xfrm>
            <a:off x="5232924" y="2801824"/>
            <a:ext cx="3343725" cy="20615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2150850"/>
            <a:ext cx="8520600" cy="84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Хакер</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Как обучить DatasetGAN?</a:t>
            </a:r>
            <a:endParaRPr/>
          </a:p>
        </p:txBody>
      </p:sp>
      <p:sp>
        <p:nvSpPr>
          <p:cNvPr id="200" name="Google Shape;20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пример с дефолтной задачей</a:t>
            </a:r>
            <a:endParaRPr/>
          </a:p>
          <a:p>
            <a:pPr indent="-342900" lvl="0" marL="457200" rtl="0" algn="l">
              <a:spcBef>
                <a:spcPts val="0"/>
              </a:spcBef>
              <a:spcAft>
                <a:spcPts val="0"/>
              </a:spcAft>
              <a:buSzPts val="1800"/>
              <a:buChar char="●"/>
            </a:pPr>
            <a:r>
              <a:rPr lang="en"/>
              <a:t>пример с изменением классов в дефолтной задаче</a:t>
            </a:r>
            <a:endParaRPr/>
          </a:p>
          <a:p>
            <a:pPr indent="-342900" lvl="0" marL="457200" rtl="0" algn="l">
              <a:spcBef>
                <a:spcPts val="0"/>
              </a:spcBef>
              <a:spcAft>
                <a:spcPts val="0"/>
              </a:spcAft>
              <a:buSzPts val="1800"/>
              <a:buChar char="●"/>
            </a:pPr>
            <a:r>
              <a:rPr lang="en"/>
              <a:t>эту модель так просто не обучить </a:t>
            </a:r>
            <a:endParaRPr/>
          </a:p>
          <a:p>
            <a:pPr indent="-342900" lvl="0" marL="457200" rtl="0" algn="l">
              <a:spcBef>
                <a:spcPts val="0"/>
              </a:spcBef>
              <a:spcAft>
                <a:spcPts val="0"/>
              </a:spcAft>
              <a:buSzPts val="1800"/>
              <a:buChar char="●"/>
            </a:pPr>
            <a:r>
              <a:rPr lang="en"/>
              <a:t>V100 в яндекс облаке с 64гб оперативной памяти учится ~6 часов</a:t>
            </a:r>
            <a:endParaRPr/>
          </a:p>
          <a:p>
            <a:pPr indent="-342900" lvl="0" marL="457200" rtl="0" algn="l">
              <a:spcBef>
                <a:spcPts val="0"/>
              </a:spcBef>
              <a:spcAft>
                <a:spcPts val="0"/>
              </a:spcAft>
              <a:buSzPts val="1800"/>
              <a:buChar char="●"/>
            </a:pPr>
            <a:r>
              <a:rPr lang="en"/>
              <a:t>для стайлгана этого мало</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Как обучить DatasetGAN?</a:t>
            </a:r>
            <a:endParaRPr/>
          </a:p>
        </p:txBody>
      </p:sp>
      <p:sp>
        <p:nvSpPr>
          <p:cNvPr id="206" name="Google Shape;20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datasetGAN/experiments - конфиги экспериментов</a:t>
            </a:r>
            <a:endParaRPr/>
          </a:p>
          <a:p>
            <a:pPr indent="-342900" lvl="0" marL="457200" rtl="0" algn="l">
              <a:spcBef>
                <a:spcPts val="0"/>
              </a:spcBef>
              <a:spcAft>
                <a:spcPts val="0"/>
              </a:spcAft>
              <a:buSzPts val="1800"/>
              <a:buChar char="●"/>
            </a:pPr>
            <a:r>
              <a:rPr lang="en" u="sng">
                <a:solidFill>
                  <a:schemeClr val="hlink"/>
                </a:solidFill>
                <a:hlinkClick r:id="rId3"/>
              </a:rPr>
              <a:t>https://github.com/nv-tlabs/datasetGAN_release/blob/d9564d4d2f338eaad78132192b865b6cc1e26cac/datasetGAN/train_interpreter.py#L130</a:t>
            </a:r>
            <a:r>
              <a:rPr lang="en"/>
              <a:t> - выставить параметры нужного StyleGAN</a:t>
            </a:r>
            <a:endParaRPr/>
          </a:p>
          <a:p>
            <a:pPr indent="-342900" lvl="0" marL="457200" rtl="0" algn="l">
              <a:spcBef>
                <a:spcPts val="0"/>
              </a:spcBef>
              <a:spcAft>
                <a:spcPts val="0"/>
              </a:spcAft>
              <a:buSzPts val="1800"/>
              <a:buChar char="●"/>
            </a:pPr>
            <a:r>
              <a:rPr lang="en"/>
              <a:t>utils/data_util.py - добавить свои классы и палитру</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7"/>
          <p:cNvPicPr preferRelativeResize="0"/>
          <p:nvPr/>
        </p:nvPicPr>
        <p:blipFill>
          <a:blip r:embed="rId3">
            <a:alphaModFix/>
          </a:blip>
          <a:stretch>
            <a:fillRect/>
          </a:stretch>
        </p:blipFill>
        <p:spPr>
          <a:xfrm>
            <a:off x="849686" y="518473"/>
            <a:ext cx="7444625" cy="4106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Эксперимент с дефолтной задачей</a:t>
            </a:r>
            <a:endParaRPr/>
          </a:p>
        </p:txBody>
      </p:sp>
      <p:pic>
        <p:nvPicPr>
          <p:cNvPr id="217" name="Google Shape;217;p38"/>
          <p:cNvPicPr preferRelativeResize="0"/>
          <p:nvPr/>
        </p:nvPicPr>
        <p:blipFill>
          <a:blip r:embed="rId3">
            <a:alphaModFix/>
          </a:blip>
          <a:stretch>
            <a:fillRect/>
          </a:stretch>
        </p:blipFill>
        <p:spPr>
          <a:xfrm>
            <a:off x="239100" y="1451375"/>
            <a:ext cx="6371826" cy="1421100"/>
          </a:xfrm>
          <a:prstGeom prst="rect">
            <a:avLst/>
          </a:prstGeom>
          <a:noFill/>
          <a:ln>
            <a:noFill/>
          </a:ln>
        </p:spPr>
      </p:pic>
      <p:pic>
        <p:nvPicPr>
          <p:cNvPr id="218" name="Google Shape;218;p38"/>
          <p:cNvPicPr preferRelativeResize="0"/>
          <p:nvPr/>
        </p:nvPicPr>
        <p:blipFill>
          <a:blip r:embed="rId4">
            <a:alphaModFix/>
          </a:blip>
          <a:stretch>
            <a:fillRect/>
          </a:stretch>
        </p:blipFill>
        <p:spPr>
          <a:xfrm>
            <a:off x="2301600" y="3098925"/>
            <a:ext cx="6371826" cy="1421075"/>
          </a:xfrm>
          <a:prstGeom prst="rect">
            <a:avLst/>
          </a:prstGeom>
          <a:noFill/>
          <a:ln>
            <a:noFill/>
          </a:ln>
        </p:spPr>
      </p:pic>
      <p:sp>
        <p:nvSpPr>
          <p:cNvPr id="219" name="Google Shape;219;p38"/>
          <p:cNvSpPr txBox="1"/>
          <p:nvPr/>
        </p:nvSpPr>
        <p:spPr>
          <a:xfrm>
            <a:off x="311700" y="1125150"/>
            <a:ext cx="19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Качественные маски:</a:t>
            </a:r>
            <a:endParaRPr/>
          </a:p>
        </p:txBody>
      </p:sp>
      <p:sp>
        <p:nvSpPr>
          <p:cNvPr id="220" name="Google Shape;220;p38"/>
          <p:cNvSpPr txBox="1"/>
          <p:nvPr/>
        </p:nvSpPr>
        <p:spPr>
          <a:xfrm>
            <a:off x="7294275" y="2774150"/>
            <a:ext cx="14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Грязные маски:</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Эксперимент с дефолтной задачей</a:t>
            </a:r>
            <a:endParaRPr/>
          </a:p>
        </p:txBody>
      </p:sp>
      <p:sp>
        <p:nvSpPr>
          <p:cNvPr id="226" name="Google Shape;22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добавили синтетические примеры в выборку (1000 реальных, 1000 синтетических)</a:t>
            </a:r>
            <a:endParaRPr/>
          </a:p>
          <a:p>
            <a:pPr indent="-342900" lvl="0" marL="457200" rtl="0" algn="l">
              <a:spcBef>
                <a:spcPts val="0"/>
              </a:spcBef>
              <a:spcAft>
                <a:spcPts val="0"/>
              </a:spcAft>
              <a:buSzPts val="1800"/>
              <a:buChar char="●"/>
            </a:pPr>
            <a:r>
              <a:rPr lang="en"/>
              <a:t>к</a:t>
            </a:r>
            <a:r>
              <a:rPr lang="en"/>
              <a:t>ачество на нашей выборке немного упало, однако модель узнала больше о внешнем мире</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Эксперимент с дефолтной задачей</a:t>
            </a:r>
            <a:endParaRPr/>
          </a:p>
        </p:txBody>
      </p:sp>
      <p:pic>
        <p:nvPicPr>
          <p:cNvPr id="232" name="Google Shape;232;p40"/>
          <p:cNvPicPr preferRelativeResize="0"/>
          <p:nvPr/>
        </p:nvPicPr>
        <p:blipFill>
          <a:blip r:embed="rId3">
            <a:alphaModFix/>
          </a:blip>
          <a:stretch>
            <a:fillRect/>
          </a:stretch>
        </p:blipFill>
        <p:spPr>
          <a:xfrm>
            <a:off x="1137125" y="1580025"/>
            <a:ext cx="1926151" cy="1445275"/>
          </a:xfrm>
          <a:prstGeom prst="rect">
            <a:avLst/>
          </a:prstGeom>
          <a:noFill/>
          <a:ln>
            <a:noFill/>
          </a:ln>
        </p:spPr>
      </p:pic>
      <p:pic>
        <p:nvPicPr>
          <p:cNvPr id="233" name="Google Shape;233;p40"/>
          <p:cNvPicPr preferRelativeResize="0"/>
          <p:nvPr/>
        </p:nvPicPr>
        <p:blipFill>
          <a:blip r:embed="rId4">
            <a:alphaModFix/>
          </a:blip>
          <a:stretch>
            <a:fillRect/>
          </a:stretch>
        </p:blipFill>
        <p:spPr>
          <a:xfrm>
            <a:off x="5651713" y="1580019"/>
            <a:ext cx="1926151" cy="1445281"/>
          </a:xfrm>
          <a:prstGeom prst="rect">
            <a:avLst/>
          </a:prstGeom>
          <a:noFill/>
          <a:ln>
            <a:noFill/>
          </a:ln>
        </p:spPr>
      </p:pic>
      <p:pic>
        <p:nvPicPr>
          <p:cNvPr id="234" name="Google Shape;234;p40"/>
          <p:cNvPicPr preferRelativeResize="0"/>
          <p:nvPr/>
        </p:nvPicPr>
        <p:blipFill>
          <a:blip r:embed="rId5">
            <a:alphaModFix/>
          </a:blip>
          <a:stretch>
            <a:fillRect/>
          </a:stretch>
        </p:blipFill>
        <p:spPr>
          <a:xfrm>
            <a:off x="1110998" y="3263675"/>
            <a:ext cx="1978400" cy="1483800"/>
          </a:xfrm>
          <a:prstGeom prst="rect">
            <a:avLst/>
          </a:prstGeom>
          <a:noFill/>
          <a:ln>
            <a:noFill/>
          </a:ln>
        </p:spPr>
      </p:pic>
      <p:pic>
        <p:nvPicPr>
          <p:cNvPr id="235" name="Google Shape;235;p40"/>
          <p:cNvPicPr preferRelativeResize="0"/>
          <p:nvPr/>
        </p:nvPicPr>
        <p:blipFill>
          <a:blip r:embed="rId6">
            <a:alphaModFix/>
          </a:blip>
          <a:stretch>
            <a:fillRect/>
          </a:stretch>
        </p:blipFill>
        <p:spPr>
          <a:xfrm>
            <a:off x="5651289" y="3282937"/>
            <a:ext cx="1927024" cy="1445275"/>
          </a:xfrm>
          <a:prstGeom prst="rect">
            <a:avLst/>
          </a:prstGeom>
          <a:noFill/>
          <a:ln>
            <a:noFill/>
          </a:ln>
        </p:spPr>
      </p:pic>
      <p:pic>
        <p:nvPicPr>
          <p:cNvPr id="236" name="Google Shape;236;p40"/>
          <p:cNvPicPr preferRelativeResize="0"/>
          <p:nvPr/>
        </p:nvPicPr>
        <p:blipFill>
          <a:blip r:embed="rId7">
            <a:alphaModFix/>
          </a:blip>
          <a:stretch>
            <a:fillRect/>
          </a:stretch>
        </p:blipFill>
        <p:spPr>
          <a:xfrm>
            <a:off x="3394425" y="1580025"/>
            <a:ext cx="1926140" cy="1445275"/>
          </a:xfrm>
          <a:prstGeom prst="rect">
            <a:avLst/>
          </a:prstGeom>
          <a:noFill/>
          <a:ln>
            <a:noFill/>
          </a:ln>
        </p:spPr>
      </p:pic>
      <p:pic>
        <p:nvPicPr>
          <p:cNvPr id="237" name="Google Shape;237;p40"/>
          <p:cNvPicPr preferRelativeResize="0"/>
          <p:nvPr/>
        </p:nvPicPr>
        <p:blipFill>
          <a:blip r:embed="rId8">
            <a:alphaModFix/>
          </a:blip>
          <a:stretch>
            <a:fillRect/>
          </a:stretch>
        </p:blipFill>
        <p:spPr>
          <a:xfrm>
            <a:off x="3368300" y="3263675"/>
            <a:ext cx="1978400" cy="1483800"/>
          </a:xfrm>
          <a:prstGeom prst="rect">
            <a:avLst/>
          </a:prstGeom>
          <a:noFill/>
          <a:ln>
            <a:noFill/>
          </a:ln>
        </p:spPr>
      </p:pic>
      <p:sp>
        <p:nvSpPr>
          <p:cNvPr id="238" name="Google Shape;238;p40"/>
          <p:cNvSpPr txBox="1"/>
          <p:nvPr/>
        </p:nvSpPr>
        <p:spPr>
          <a:xfrm>
            <a:off x="1374350" y="1100125"/>
            <a:ext cx="145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Без синтетики			</a:t>
            </a:r>
            <a:endParaRPr/>
          </a:p>
        </p:txBody>
      </p:sp>
      <p:sp>
        <p:nvSpPr>
          <p:cNvPr id="239" name="Google Shape;239;p40"/>
          <p:cNvSpPr txBox="1"/>
          <p:nvPr/>
        </p:nvSpPr>
        <p:spPr>
          <a:xfrm>
            <a:off x="3850950" y="1100125"/>
            <a:ext cx="1013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Оригинал			</a:t>
            </a:r>
            <a:endParaRPr/>
          </a:p>
        </p:txBody>
      </p:sp>
      <p:sp>
        <p:nvSpPr>
          <p:cNvPr id="240" name="Google Shape;240;p40"/>
          <p:cNvSpPr txBox="1"/>
          <p:nvPr/>
        </p:nvSpPr>
        <p:spPr>
          <a:xfrm>
            <a:off x="5449100" y="1100125"/>
            <a:ext cx="258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С добавлением синтетики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Эксперимент с другим набором классов</a:t>
            </a:r>
            <a:endParaRPr/>
          </a:p>
        </p:txBody>
      </p:sp>
      <p:sp>
        <p:nvSpPr>
          <p:cNvPr id="246" name="Google Shape;24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разметили примеры авторов своими классами (29 вместо 20, добавили мелкие детали)</a:t>
            </a:r>
            <a:endParaRPr/>
          </a:p>
          <a:p>
            <a:pPr indent="-342900" lvl="0" marL="457200" rtl="0" algn="l">
              <a:spcBef>
                <a:spcPts val="0"/>
              </a:spcBef>
              <a:spcAft>
                <a:spcPts val="0"/>
              </a:spcAft>
              <a:buSzPts val="1800"/>
              <a:buChar char="●"/>
            </a:pPr>
            <a:r>
              <a:rPr lang="en"/>
              <a:t>мелкие детали не сгенерировались адекватно</a:t>
            </a:r>
            <a:endParaRPr/>
          </a:p>
          <a:p>
            <a:pPr indent="-342900" lvl="0" marL="457200" rtl="0" algn="l">
              <a:spcBef>
                <a:spcPts val="0"/>
              </a:spcBef>
              <a:spcAft>
                <a:spcPts val="0"/>
              </a:spcAft>
              <a:buSzPts val="1800"/>
              <a:buChar char="●"/>
            </a:pPr>
            <a:r>
              <a:rPr lang="en"/>
              <a:t>маски стали более грязными</a:t>
            </a:r>
            <a:endParaRPr/>
          </a:p>
          <a:p>
            <a:pPr indent="-342900" lvl="0" marL="457200" rtl="0" algn="l">
              <a:spcBef>
                <a:spcPts val="0"/>
              </a:spcBef>
              <a:spcAft>
                <a:spcPts val="0"/>
              </a:spcAft>
              <a:buSzPts val="1800"/>
              <a:buChar char="●"/>
            </a:pPr>
            <a:r>
              <a:rPr lang="en"/>
              <a:t>модель все еще сохраняла способность угадывать класс региона при очень близком ракурсе</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Архитектура DatasetGAN</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1606616" y="1028550"/>
            <a:ext cx="5930759" cy="3664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Эксперимент с другим набором классов</a:t>
            </a:r>
            <a:endParaRPr/>
          </a:p>
        </p:txBody>
      </p:sp>
      <p:pic>
        <p:nvPicPr>
          <p:cNvPr id="252" name="Google Shape;252;p42"/>
          <p:cNvPicPr preferRelativeResize="0"/>
          <p:nvPr/>
        </p:nvPicPr>
        <p:blipFill>
          <a:blip r:embed="rId3">
            <a:alphaModFix/>
          </a:blip>
          <a:stretch>
            <a:fillRect/>
          </a:stretch>
        </p:blipFill>
        <p:spPr>
          <a:xfrm>
            <a:off x="661588" y="1152463"/>
            <a:ext cx="2200275" cy="1628775"/>
          </a:xfrm>
          <a:prstGeom prst="rect">
            <a:avLst/>
          </a:prstGeom>
          <a:noFill/>
          <a:ln>
            <a:noFill/>
          </a:ln>
        </p:spPr>
      </p:pic>
      <p:pic>
        <p:nvPicPr>
          <p:cNvPr id="253" name="Google Shape;253;p42"/>
          <p:cNvPicPr preferRelativeResize="0"/>
          <p:nvPr/>
        </p:nvPicPr>
        <p:blipFill>
          <a:blip r:embed="rId4">
            <a:alphaModFix/>
          </a:blip>
          <a:stretch>
            <a:fillRect/>
          </a:stretch>
        </p:blipFill>
        <p:spPr>
          <a:xfrm>
            <a:off x="3303200" y="1152475"/>
            <a:ext cx="2200275" cy="1695450"/>
          </a:xfrm>
          <a:prstGeom prst="rect">
            <a:avLst/>
          </a:prstGeom>
          <a:noFill/>
          <a:ln>
            <a:noFill/>
          </a:ln>
        </p:spPr>
      </p:pic>
      <p:pic>
        <p:nvPicPr>
          <p:cNvPr id="254" name="Google Shape;254;p42"/>
          <p:cNvPicPr preferRelativeResize="0"/>
          <p:nvPr/>
        </p:nvPicPr>
        <p:blipFill>
          <a:blip r:embed="rId5">
            <a:alphaModFix/>
          </a:blip>
          <a:stretch>
            <a:fillRect/>
          </a:stretch>
        </p:blipFill>
        <p:spPr>
          <a:xfrm>
            <a:off x="5944788" y="1133413"/>
            <a:ext cx="2219325" cy="1666875"/>
          </a:xfrm>
          <a:prstGeom prst="rect">
            <a:avLst/>
          </a:prstGeom>
          <a:noFill/>
          <a:ln>
            <a:noFill/>
          </a:ln>
        </p:spPr>
      </p:pic>
      <p:pic>
        <p:nvPicPr>
          <p:cNvPr id="255" name="Google Shape;255;p42"/>
          <p:cNvPicPr preferRelativeResize="0"/>
          <p:nvPr/>
        </p:nvPicPr>
        <p:blipFill>
          <a:blip r:embed="rId6">
            <a:alphaModFix/>
          </a:blip>
          <a:stretch>
            <a:fillRect/>
          </a:stretch>
        </p:blipFill>
        <p:spPr>
          <a:xfrm>
            <a:off x="661588" y="3088113"/>
            <a:ext cx="2200275" cy="1704975"/>
          </a:xfrm>
          <a:prstGeom prst="rect">
            <a:avLst/>
          </a:prstGeom>
          <a:noFill/>
          <a:ln>
            <a:noFill/>
          </a:ln>
        </p:spPr>
      </p:pic>
      <p:pic>
        <p:nvPicPr>
          <p:cNvPr id="256" name="Google Shape;256;p42"/>
          <p:cNvPicPr preferRelativeResize="0"/>
          <p:nvPr/>
        </p:nvPicPr>
        <p:blipFill>
          <a:blip r:embed="rId7">
            <a:alphaModFix/>
          </a:blip>
          <a:stretch>
            <a:fillRect/>
          </a:stretch>
        </p:blipFill>
        <p:spPr>
          <a:xfrm>
            <a:off x="3303188" y="3116688"/>
            <a:ext cx="2257425" cy="1647825"/>
          </a:xfrm>
          <a:prstGeom prst="rect">
            <a:avLst/>
          </a:prstGeom>
          <a:noFill/>
          <a:ln>
            <a:noFill/>
          </a:ln>
        </p:spPr>
      </p:pic>
      <p:pic>
        <p:nvPicPr>
          <p:cNvPr id="257" name="Google Shape;257;p42"/>
          <p:cNvPicPr preferRelativeResize="0"/>
          <p:nvPr/>
        </p:nvPicPr>
        <p:blipFill>
          <a:blip r:embed="rId8">
            <a:alphaModFix/>
          </a:blip>
          <a:stretch>
            <a:fillRect/>
          </a:stretch>
        </p:blipFill>
        <p:spPr>
          <a:xfrm>
            <a:off x="5930525" y="3102413"/>
            <a:ext cx="2247900" cy="167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Выводы</a:t>
            </a:r>
            <a:endParaRPr/>
          </a:p>
        </p:txBody>
      </p:sp>
      <p:sp>
        <p:nvSpPr>
          <p:cNvPr id="263" name="Google Shape;26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маски часто выходят некачественными, надо фильтровать</a:t>
            </a:r>
            <a:endParaRPr/>
          </a:p>
          <a:p>
            <a:pPr indent="-342900" lvl="0" marL="457200" rtl="0" algn="l">
              <a:spcBef>
                <a:spcPts val="0"/>
              </a:spcBef>
              <a:spcAft>
                <a:spcPts val="0"/>
              </a:spcAft>
              <a:buSzPts val="1800"/>
              <a:buChar char="●"/>
            </a:pPr>
            <a:r>
              <a:rPr lang="en"/>
              <a:t>выдает хороший результат, если классы сбалансированы и присутствуют на всех примерах</a:t>
            </a:r>
            <a:endParaRPr/>
          </a:p>
          <a:p>
            <a:pPr indent="-342900" lvl="0" marL="457200" rtl="0" algn="l">
              <a:spcBef>
                <a:spcPts val="0"/>
              </a:spcBef>
              <a:spcAft>
                <a:spcPts val="0"/>
              </a:spcAft>
              <a:buSzPts val="1800"/>
              <a:buChar char="●"/>
            </a:pPr>
            <a:r>
              <a:rPr lang="en"/>
              <a:t>синтетическая выборка полезна для модели, потому что учит ее воспринимать случаи, которые она раньше не видела</a:t>
            </a:r>
            <a:endParaRPr/>
          </a:p>
          <a:p>
            <a:pPr indent="-342900" lvl="0" marL="457200" rtl="0" algn="l">
              <a:spcBef>
                <a:spcPts val="0"/>
              </a:spcBef>
              <a:spcAft>
                <a:spcPts val="0"/>
              </a:spcAft>
              <a:buSzPts val="1800"/>
              <a:buChar char="●"/>
            </a:pPr>
            <a:r>
              <a:rPr lang="en"/>
              <a:t>более тонкие настройки - внутри StyleGAN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021550"/>
            <a:ext cx="8520600" cy="110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В качестве генератора используем StyleGAN, в качестве интерпретатора архитектуру из статьи</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Основные идеи StyleGAN</a:t>
            </a:r>
            <a:endParaRPr/>
          </a:p>
        </p:txBody>
      </p:sp>
      <p:sp>
        <p:nvSpPr>
          <p:cNvPr id="80" name="Google Shape;80;p17"/>
          <p:cNvSpPr txBox="1"/>
          <p:nvPr>
            <p:ph idx="1" type="body"/>
          </p:nvPr>
        </p:nvSpPr>
        <p:spPr>
          <a:xfrm>
            <a:off x="45720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Используем z не в качестве стартового состояния, а для генерации стиля</a:t>
            </a:r>
            <a:endParaRPr/>
          </a:p>
          <a:p>
            <a:pPr indent="0" lvl="0" marL="0" rtl="0" algn="l">
              <a:spcBef>
                <a:spcPts val="1200"/>
              </a:spcBef>
              <a:spcAft>
                <a:spcPts val="0"/>
              </a:spcAft>
              <a:buNone/>
            </a:pPr>
            <a:r>
              <a:rPr lang="en"/>
              <a:t>Преобразуем z полносвязной сетью</a:t>
            </a:r>
            <a:endParaRPr/>
          </a:p>
          <a:p>
            <a:pPr indent="0" lvl="0" marL="0" rtl="0" algn="l">
              <a:spcBef>
                <a:spcPts val="1200"/>
              </a:spcBef>
              <a:spcAft>
                <a:spcPts val="1200"/>
              </a:spcAft>
              <a:buNone/>
            </a:pPr>
            <a:r>
              <a:rPr lang="en"/>
              <a:t>Для применения стиля используем AdaIN</a:t>
            </a:r>
            <a:endParaRPr/>
          </a:p>
        </p:txBody>
      </p:sp>
      <p:pic>
        <p:nvPicPr>
          <p:cNvPr id="81" name="Google Shape;81;p17"/>
          <p:cNvPicPr preferRelativeResize="0"/>
          <p:nvPr/>
        </p:nvPicPr>
        <p:blipFill>
          <a:blip r:embed="rId3">
            <a:alphaModFix/>
          </a:blip>
          <a:stretch>
            <a:fillRect/>
          </a:stretch>
        </p:blipFill>
        <p:spPr>
          <a:xfrm>
            <a:off x="311700" y="1152475"/>
            <a:ext cx="4125849" cy="35899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Зачем нужна полносвязная сеть в начале </a:t>
            </a:r>
            <a:endParaRPr/>
          </a:p>
          <a:p>
            <a:pPr indent="0" lvl="0" marL="0" rtl="0" algn="l">
              <a:spcBef>
                <a:spcPts val="0"/>
              </a:spcBef>
              <a:spcAft>
                <a:spcPts val="0"/>
              </a:spcAft>
              <a:buNone/>
            </a:pPr>
            <a:r>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8"/>
          <p:cNvPicPr preferRelativeResize="0"/>
          <p:nvPr/>
        </p:nvPicPr>
        <p:blipFill>
          <a:blip r:embed="rId3">
            <a:alphaModFix/>
          </a:blip>
          <a:stretch>
            <a:fillRect/>
          </a:stretch>
        </p:blipFill>
        <p:spPr>
          <a:xfrm>
            <a:off x="491539" y="1152476"/>
            <a:ext cx="8160910" cy="341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Добавление стиля</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Стиль задается парой векторов y</a:t>
            </a:r>
            <a:r>
              <a:rPr baseline="-25000" lang="en"/>
              <a:t>s</a:t>
            </a:r>
            <a:r>
              <a:rPr lang="en"/>
              <a:t> и y</a:t>
            </a:r>
            <a:r>
              <a:rPr baseline="-25000" lang="en"/>
              <a:t>b</a:t>
            </a:r>
            <a:r>
              <a:rPr lang="en"/>
              <a:t>. Их размерность совпадает с размерностью x. Применение стиля делается с помощью AdaIN</a:t>
            </a:r>
            <a:endParaRPr baseline="-25000"/>
          </a:p>
        </p:txBody>
      </p:sp>
      <p:pic>
        <p:nvPicPr>
          <p:cNvPr id="95" name="Google Shape;95;p19"/>
          <p:cNvPicPr preferRelativeResize="0"/>
          <p:nvPr/>
        </p:nvPicPr>
        <p:blipFill>
          <a:blip r:embed="rId3">
            <a:alphaModFix/>
          </a:blip>
          <a:stretch>
            <a:fillRect/>
          </a:stretch>
        </p:blipFill>
        <p:spPr>
          <a:xfrm>
            <a:off x="1979596" y="2062125"/>
            <a:ext cx="5184799" cy="101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Процесс обучения</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Учим как обычный прогрессивно растущий GAN. То есть сначала учимся генерировать изображение 4х4, потом 8х8, и так далее, добавляя всё больше слоёв.</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Архитектура интерпретатора</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21"/>
          <p:cNvPicPr preferRelativeResize="0"/>
          <p:nvPr/>
        </p:nvPicPr>
        <p:blipFill>
          <a:blip r:embed="rId3">
            <a:alphaModFix/>
          </a:blip>
          <a:stretch>
            <a:fillRect/>
          </a:stretch>
        </p:blipFill>
        <p:spPr>
          <a:xfrm>
            <a:off x="311700" y="1435725"/>
            <a:ext cx="8520602" cy="28498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